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2"/>
    <p:restoredTop sz="94658"/>
  </p:normalViewPr>
  <p:slideViewPr>
    <p:cSldViewPr snapToGrid="0" snapToObjects="1">
      <p:cViewPr varScale="1">
        <p:scale>
          <a:sx n="120" d="100"/>
          <a:sy n="120" d="100"/>
        </p:scale>
        <p:origin x="147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9143998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9144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140040" y="-1133192"/>
            <a:ext cx="6858001" cy="9124385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1072" y="0"/>
            <a:ext cx="4572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3"/>
            <a:ext cx="9137153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Freeform: Shape 81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784" y="4049"/>
            <a:ext cx="7662432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0019" y="1030406"/>
            <a:ext cx="6110785" cy="3081242"/>
          </a:xfrm>
        </p:spPr>
        <p:txBody>
          <a:bodyPr anchor="ctr">
            <a:normAutofit/>
          </a:bodyPr>
          <a:lstStyle/>
          <a:p>
            <a:r>
              <a:rPr lang="en-US" sz="4200">
                <a:solidFill>
                  <a:srgbClr val="FFFFFF"/>
                </a:solidFill>
              </a:rPr>
              <a:t>Research on </a:t>
            </a:r>
            <a:br>
              <a:rPr lang="en-US" sz="4200">
                <a:solidFill>
                  <a:srgbClr val="FFFFFF"/>
                </a:solidFill>
              </a:rPr>
            </a:br>
            <a:r>
              <a:rPr lang="en-US" sz="4200">
                <a:solidFill>
                  <a:srgbClr val="FFFFFF"/>
                </a:solidFill>
              </a:rPr>
              <a:t>THC-HYDRA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9957" y="5171093"/>
            <a:ext cx="6808971" cy="86062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Presented by: Alish Mahat 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Student ID: 23000965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FFFFFF"/>
                </a:solidFill>
              </a:rPr>
              <a:t>  Module: Security and Forensics Tools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8" y="547815"/>
            <a:ext cx="3875389" cy="1680519"/>
          </a:xfrm>
        </p:spPr>
        <p:txBody>
          <a:bodyPr>
            <a:normAutofit/>
          </a:bodyPr>
          <a:lstStyle/>
          <a:p>
            <a:r>
              <a:rPr lang="en-US" sz="3500" dirty="0"/>
              <a:t>Demonstration and Case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9964" y="547815"/>
            <a:ext cx="3884220" cy="168051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endParaRPr lang="en-US" sz="900"/>
          </a:p>
          <a:p>
            <a:pPr>
              <a:lnSpc>
                <a:spcPct val="90000"/>
              </a:lnSpc>
              <a:spcAft>
                <a:spcPts val="1200"/>
              </a:spcAft>
              <a:defRPr sz="2000"/>
            </a:pPr>
            <a:r>
              <a:rPr lang="en-US" sz="900"/>
              <a:t>Target: Local FTP server.</a:t>
            </a:r>
          </a:p>
          <a:p>
            <a:pPr>
              <a:lnSpc>
                <a:spcPct val="90000"/>
              </a:lnSpc>
              <a:spcAft>
                <a:spcPts val="1200"/>
              </a:spcAft>
              <a:defRPr sz="2000"/>
            </a:pPr>
            <a:r>
              <a:rPr lang="en-US" sz="900"/>
              <a:t>Command: hydra -l admin -P rockyou.txt ftp://127.0.0.1</a:t>
            </a:r>
          </a:p>
          <a:p>
            <a:pPr>
              <a:lnSpc>
                <a:spcPct val="90000"/>
              </a:lnSpc>
              <a:spcAft>
                <a:spcPts val="1200"/>
              </a:spcAft>
              <a:defRPr sz="2000"/>
            </a:pPr>
            <a:r>
              <a:rPr lang="en-US" sz="900"/>
              <a:t>Hydra uses a dictionary to try logins.</a:t>
            </a:r>
          </a:p>
          <a:p>
            <a:pPr>
              <a:lnSpc>
                <a:spcPct val="90000"/>
              </a:lnSpc>
              <a:spcAft>
                <a:spcPts val="1200"/>
              </a:spcAft>
              <a:defRPr sz="2000"/>
            </a:pPr>
            <a:r>
              <a:rPr lang="en-US" sz="900"/>
              <a:t>Output shows success when password is found.</a:t>
            </a:r>
          </a:p>
          <a:p>
            <a:pPr>
              <a:lnSpc>
                <a:spcPct val="90000"/>
              </a:lnSpc>
              <a:spcAft>
                <a:spcPts val="1200"/>
              </a:spcAft>
              <a:defRPr sz="2000"/>
            </a:pPr>
            <a:r>
              <a:rPr lang="en-US" sz="900"/>
              <a:t>This demonstrates Hydra's capability for credential testing.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3ABD4D-078F-E383-27F9-D47A1A4876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810" b="-4"/>
          <a:stretch/>
        </p:blipFill>
        <p:spPr>
          <a:xfrm>
            <a:off x="4925226" y="2906159"/>
            <a:ext cx="3875389" cy="27428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17BCC7-E00E-7F8F-9960-433C200E34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17" r="15846" b="1"/>
          <a:stretch/>
        </p:blipFill>
        <p:spPr>
          <a:xfrm>
            <a:off x="628648" y="2906159"/>
            <a:ext cx="3875389" cy="27427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1CDD8E39-EA14-4679-9655-1BFF5A7B6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The top 10 password cracking techniques – and how to outmaneuver them">
            <a:extLst>
              <a:ext uri="{FF2B5EF4-FFF2-40B4-BE49-F238E27FC236}">
                <a16:creationId xmlns:a16="http://schemas.microsoft.com/office/drawing/2014/main" id="{4D0DF0F6-DA4E-9555-4133-6593EFA7E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3" r="6590"/>
          <a:stretch/>
        </p:blipFill>
        <p:spPr bwMode="auto"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0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1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0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1281" y="3159719"/>
            <a:ext cx="4164068" cy="133608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Will I Use THC-Hydra?</a:t>
            </a:r>
            <a:endParaRPr lang="en-NP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1281" y="4572000"/>
            <a:ext cx="4164067" cy="16478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sz="1400"/>
          </a:p>
          <a:p>
            <a:pPr>
              <a:lnSpc>
                <a:spcPct val="90000"/>
              </a:lnSpc>
              <a:spcAft>
                <a:spcPts val="1200"/>
              </a:spcAft>
              <a:defRPr sz="2000"/>
            </a:pPr>
            <a:r>
              <a:rPr lang="en-US" sz="1400"/>
              <a:t>YES – it's fast, reliable, and feature-rich.</a:t>
            </a:r>
          </a:p>
          <a:p>
            <a:pPr>
              <a:lnSpc>
                <a:spcPct val="90000"/>
              </a:lnSpc>
              <a:spcAft>
                <a:spcPts val="1200"/>
              </a:spcAft>
              <a:defRPr sz="2000"/>
            </a:pPr>
            <a:r>
              <a:rPr lang="en-US" sz="1400"/>
              <a:t>Ideal for red team and internal security testing.</a:t>
            </a:r>
          </a:p>
          <a:p>
            <a:pPr>
              <a:lnSpc>
                <a:spcPct val="90000"/>
              </a:lnSpc>
              <a:spcAft>
                <a:spcPts val="1200"/>
              </a:spcAft>
              <a:defRPr sz="2000"/>
            </a:pPr>
            <a:r>
              <a:rPr lang="en-US" sz="1400"/>
              <a:t>Powerful tool when used ethically and legally.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9" name="Rectangle 8198">
            <a:extLst>
              <a:ext uri="{FF2B5EF4-FFF2-40B4-BE49-F238E27FC236}">
                <a16:creationId xmlns:a16="http://schemas.microsoft.com/office/drawing/2014/main" id="{1CDD8E39-EA14-4679-9655-1BFF5A7B6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Release the Hydra: Umbra Loader With Tor Support">
            <a:extLst>
              <a:ext uri="{FF2B5EF4-FFF2-40B4-BE49-F238E27FC236}">
                <a16:creationId xmlns:a16="http://schemas.microsoft.com/office/drawing/2014/main" id="{717DA624-20F3-3D8E-BFF3-4C95F018D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99" b="-1"/>
          <a:stretch/>
        </p:blipFill>
        <p:spPr bwMode="auto"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0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1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0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1281" y="3159719"/>
            <a:ext cx="4164068" cy="133608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/>
              <a:t>Conclusion and Recommendation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1281" y="4572000"/>
            <a:ext cx="4164067" cy="16478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sz="1200" dirty="0"/>
          </a:p>
          <a:p>
            <a:pPr>
              <a:lnSpc>
                <a:spcPct val="90000"/>
              </a:lnSpc>
              <a:spcAft>
                <a:spcPts val="1200"/>
              </a:spcAft>
              <a:buFont typeface="+mj-lt"/>
              <a:buAutoNum type="arabicPeriod"/>
              <a:defRPr sz="2000"/>
            </a:pPr>
            <a:r>
              <a:rPr lang="en-US" sz="1200" dirty="0"/>
              <a:t>Hydra is a vital tool for network security testing.</a:t>
            </a:r>
          </a:p>
          <a:p>
            <a:pPr>
              <a:lnSpc>
                <a:spcPct val="90000"/>
              </a:lnSpc>
              <a:spcAft>
                <a:spcPts val="1200"/>
              </a:spcAft>
              <a:buFont typeface="+mj-lt"/>
              <a:buAutoNum type="arabicPeriod"/>
              <a:defRPr sz="2000"/>
            </a:pPr>
            <a:r>
              <a:rPr lang="en-US" sz="1200" dirty="0"/>
              <a:t>Despite some CLI limitations, its power is unmatched.</a:t>
            </a:r>
          </a:p>
          <a:p>
            <a:pPr>
              <a:lnSpc>
                <a:spcPct val="90000"/>
              </a:lnSpc>
              <a:spcAft>
                <a:spcPts val="1200"/>
              </a:spcAft>
              <a:buFont typeface="+mj-lt"/>
              <a:buAutoNum type="arabicPeriod"/>
              <a:defRPr sz="2000"/>
            </a:pPr>
            <a:r>
              <a:rPr lang="en-US" sz="1200" dirty="0"/>
              <a:t>Continued development ensures future-proof capability.</a:t>
            </a:r>
          </a:p>
          <a:p>
            <a:pPr>
              <a:lnSpc>
                <a:spcPct val="90000"/>
              </a:lnSpc>
              <a:spcAft>
                <a:spcPts val="1200"/>
              </a:spcAft>
              <a:buFont typeface="+mj-lt"/>
              <a:buAutoNum type="arabicPeriod"/>
              <a:defRPr sz="2000"/>
            </a:pPr>
            <a:r>
              <a:rPr lang="en-US" sz="1200" dirty="0"/>
              <a:t>Highly recommended for professional use.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Rectangle 9222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5" name="Rectangle 9224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27" name="Group 9226">
            <a:extLst>
              <a:ext uri="{FF2B5EF4-FFF2-40B4-BE49-F238E27FC236}">
                <a16:creationId xmlns:a16="http://schemas.microsoft.com/office/drawing/2014/main" id="{1EA1DAFF-CECA-492F-BFA1-22C64956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9228" name="Oval 9227">
              <a:extLst>
                <a:ext uri="{FF2B5EF4-FFF2-40B4-BE49-F238E27FC236}">
                  <a16:creationId xmlns:a16="http://schemas.microsoft.com/office/drawing/2014/main" id="{5D3D3744-142C-4653-90AB-546FE6B84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9" name="Oval 9228">
              <a:extLst>
                <a:ext uri="{FF2B5EF4-FFF2-40B4-BE49-F238E27FC236}">
                  <a16:creationId xmlns:a16="http://schemas.microsoft.com/office/drawing/2014/main" id="{0BC69CAC-820B-41BA-BFCA-79B45576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30" name="Oval 9229">
              <a:extLst>
                <a:ext uri="{FF2B5EF4-FFF2-40B4-BE49-F238E27FC236}">
                  <a16:creationId xmlns:a16="http://schemas.microsoft.com/office/drawing/2014/main" id="{3D205E7A-88AB-4C4B-B8D1-5A76AA878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31" name="Oval 9230">
              <a:extLst>
                <a:ext uri="{FF2B5EF4-FFF2-40B4-BE49-F238E27FC236}">
                  <a16:creationId xmlns:a16="http://schemas.microsoft.com/office/drawing/2014/main" id="{0D4286E9-8501-4EBF-874C-74897B4B6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32" name="Oval 9231">
              <a:extLst>
                <a:ext uri="{FF2B5EF4-FFF2-40B4-BE49-F238E27FC236}">
                  <a16:creationId xmlns:a16="http://schemas.microsoft.com/office/drawing/2014/main" id="{45586ADC-910E-45C9-BAB4-CB0EFBEE5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33" name="Oval 9232">
              <a:extLst>
                <a:ext uri="{FF2B5EF4-FFF2-40B4-BE49-F238E27FC236}">
                  <a16:creationId xmlns:a16="http://schemas.microsoft.com/office/drawing/2014/main" id="{DAB594C5-5BB0-49AE-8AAC-AE40A6F8A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35" name="Rectangle 9234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37" name="Group 9236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9238" name="Straight Connector 9237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39" name="Straight Connector 9238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40" name="Straight Connector 9239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41" name="Straight Connector 9240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218" name="Picture 2" descr="Hydra | Kali Linux Tools - YouTube">
            <a:extLst>
              <a:ext uri="{FF2B5EF4-FFF2-40B4-BE49-F238E27FC236}">
                <a16:creationId xmlns:a16="http://schemas.microsoft.com/office/drawing/2014/main" id="{5FC66F1A-F935-1519-FCEC-0A62F867F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33" r="1" b="12927"/>
          <a:stretch/>
        </p:blipFill>
        <p:spPr bwMode="auto">
          <a:xfrm>
            <a:off x="469942" y="317578"/>
            <a:ext cx="8138333" cy="350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243" name="Group 9242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317544" y="536210"/>
            <a:ext cx="304800" cy="322326"/>
            <a:chOff x="215328" y="-46937"/>
            <a:chExt cx="304800" cy="2773841"/>
          </a:xfrm>
        </p:grpSpPr>
        <p:cxnSp>
          <p:nvCxnSpPr>
            <p:cNvPr id="9244" name="Straight Connector 9243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45" name="Straight Connector 9244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46" name="Straight Connector 9245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47" name="Straight Connector 9246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49" name="Rectangle 9248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51" name="Group 9250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9252" name="Straight Connector 9251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53" name="Straight Connector 9252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54" name="Straight Connector 9253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55" name="Straight Connector 9254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2" y="4018137"/>
            <a:ext cx="3426795" cy="2129586"/>
          </a:xfrm>
          <a:noFill/>
        </p:spPr>
        <p:txBody>
          <a:bodyPr anchor="t">
            <a:normAutofit/>
          </a:bodyPr>
          <a:lstStyle/>
          <a:p>
            <a:pPr algn="l"/>
            <a:r>
              <a:rPr lang="en-US" sz="4200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4560" y="4018143"/>
            <a:ext cx="4255578" cy="2129599"/>
          </a:xfrm>
          <a:noFill/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endParaRPr lang="en-US" sz="1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1200"/>
              </a:spcAft>
              <a:buFont typeface="+mj-lt"/>
              <a:buAutoNum type="arabicPeriod"/>
              <a:defRPr sz="2000"/>
            </a:pPr>
            <a:r>
              <a:rPr lang="en-US" sz="1400" dirty="0">
                <a:solidFill>
                  <a:schemeClr val="bg1"/>
                </a:solidFill>
              </a:rPr>
              <a:t>https://</a:t>
            </a:r>
            <a:r>
              <a:rPr lang="en-US" sz="1400" dirty="0" err="1">
                <a:solidFill>
                  <a:schemeClr val="bg1"/>
                </a:solidFill>
              </a:rPr>
              <a:t>github.com</a:t>
            </a:r>
            <a:r>
              <a:rPr lang="en-US" sz="1400" dirty="0">
                <a:solidFill>
                  <a:schemeClr val="bg1"/>
                </a:solidFill>
              </a:rPr>
              <a:t>/</a:t>
            </a:r>
            <a:r>
              <a:rPr lang="en-US" sz="1400" dirty="0" err="1">
                <a:solidFill>
                  <a:schemeClr val="bg1"/>
                </a:solidFill>
              </a:rPr>
              <a:t>vanhauser-thc</a:t>
            </a:r>
            <a:r>
              <a:rPr lang="en-US" sz="1400" dirty="0">
                <a:solidFill>
                  <a:schemeClr val="bg1"/>
                </a:solidFill>
              </a:rPr>
              <a:t>/</a:t>
            </a:r>
            <a:r>
              <a:rPr lang="en-US" sz="1400" dirty="0" err="1">
                <a:solidFill>
                  <a:schemeClr val="bg1"/>
                </a:solidFill>
              </a:rPr>
              <a:t>thc</a:t>
            </a:r>
            <a:r>
              <a:rPr lang="en-US" sz="1400" dirty="0">
                <a:solidFill>
                  <a:schemeClr val="bg1"/>
                </a:solidFill>
              </a:rPr>
              <a:t>-hydra</a:t>
            </a:r>
          </a:p>
          <a:p>
            <a:pPr>
              <a:lnSpc>
                <a:spcPct val="90000"/>
              </a:lnSpc>
              <a:spcAft>
                <a:spcPts val="1200"/>
              </a:spcAft>
              <a:buFont typeface="+mj-lt"/>
              <a:buAutoNum type="arabicPeriod"/>
              <a:defRPr sz="2000"/>
            </a:pPr>
            <a:r>
              <a:rPr lang="en-US" sz="1400" dirty="0">
                <a:solidFill>
                  <a:schemeClr val="bg1"/>
                </a:solidFill>
              </a:rPr>
              <a:t>https://</a:t>
            </a:r>
            <a:r>
              <a:rPr lang="en-US" sz="1400" dirty="0" err="1">
                <a:solidFill>
                  <a:schemeClr val="bg1"/>
                </a:solidFill>
              </a:rPr>
              <a:t>sectools.org</a:t>
            </a:r>
            <a:r>
              <a:rPr lang="en-US" sz="1400" dirty="0">
                <a:solidFill>
                  <a:schemeClr val="bg1"/>
                </a:solidFill>
              </a:rPr>
              <a:t>/tool/hydra/</a:t>
            </a:r>
          </a:p>
          <a:p>
            <a:pPr>
              <a:lnSpc>
                <a:spcPct val="90000"/>
              </a:lnSpc>
              <a:spcAft>
                <a:spcPts val="1200"/>
              </a:spcAft>
              <a:buFont typeface="+mj-lt"/>
              <a:buAutoNum type="arabicPeriod"/>
              <a:defRPr sz="2000"/>
            </a:pPr>
            <a:r>
              <a:rPr lang="en-US" sz="1400" dirty="0">
                <a:solidFill>
                  <a:schemeClr val="bg1"/>
                </a:solidFill>
              </a:rPr>
              <a:t>https://null-</a:t>
            </a:r>
            <a:r>
              <a:rPr lang="en-US" sz="1400" dirty="0" err="1">
                <a:solidFill>
                  <a:schemeClr val="bg1"/>
                </a:solidFill>
              </a:rPr>
              <a:t>byte.wonderhowto.com</a:t>
            </a:r>
            <a:r>
              <a:rPr lang="en-US" sz="1400" dirty="0">
                <a:solidFill>
                  <a:schemeClr val="bg1"/>
                </a:solidFill>
              </a:rPr>
              <a:t>/how-to/use-hydra-crack-remote-authentication-servers-0149619/</a:t>
            </a:r>
          </a:p>
          <a:p>
            <a:pPr>
              <a:lnSpc>
                <a:spcPct val="90000"/>
              </a:lnSpc>
              <a:spcAft>
                <a:spcPts val="1200"/>
              </a:spcAft>
              <a:buFont typeface="+mj-lt"/>
              <a:buAutoNum type="arabicPeriod"/>
              <a:defRPr sz="2000"/>
            </a:pPr>
            <a:r>
              <a:rPr lang="en-US" sz="1400" dirty="0">
                <a:solidFill>
                  <a:schemeClr val="bg1"/>
                </a:solidFill>
              </a:rPr>
              <a:t>https://</a:t>
            </a:r>
            <a:r>
              <a:rPr lang="en-US" sz="1400" dirty="0" err="1">
                <a:solidFill>
                  <a:schemeClr val="bg1"/>
                </a:solidFill>
              </a:rPr>
              <a:t>linuxhint.com</a:t>
            </a:r>
            <a:r>
              <a:rPr lang="en-US" sz="1400" dirty="0">
                <a:solidFill>
                  <a:schemeClr val="bg1"/>
                </a:solidFill>
              </a:rPr>
              <a:t>/</a:t>
            </a:r>
            <a:r>
              <a:rPr lang="en-US" sz="1400" dirty="0" err="1">
                <a:solidFill>
                  <a:schemeClr val="bg1"/>
                </a:solidFill>
              </a:rPr>
              <a:t>hydra_tool_examples</a:t>
            </a:r>
            <a:r>
              <a:rPr lang="en-US" sz="1400" dirty="0">
                <a:solidFill>
                  <a:schemeClr val="bg1"/>
                </a:solidFill>
              </a:rPr>
              <a:t>/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5" name="Rectangle 10254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How to Say 'Thank You' in Business | Proposify">
            <a:extLst>
              <a:ext uri="{FF2B5EF4-FFF2-40B4-BE49-F238E27FC236}">
                <a16:creationId xmlns:a16="http://schemas.microsoft.com/office/drawing/2014/main" id="{C2D7DA93-5950-4E58-6F97-2D97B9C55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1" r="9310" b="2"/>
          <a:stretch/>
        </p:blipFill>
        <p:spPr bwMode="auto">
          <a:xfrm>
            <a:off x="20" y="10"/>
            <a:ext cx="9143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noFill/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56" name="Group 10255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8" y="3296010"/>
            <a:ext cx="9143592" cy="2849976"/>
            <a:chOff x="476" y="-3923157"/>
            <a:chExt cx="10667524" cy="2493729"/>
          </a:xfrm>
        </p:grpSpPr>
        <p:sp>
          <p:nvSpPr>
            <p:cNvPr id="10250" name="Freeform: Shape 10249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257" name="Freeform: Shape 10250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0218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Unlocking the Power of Password Cracking with Hydra">
            <a:extLst>
              <a:ext uri="{FF2B5EF4-FFF2-40B4-BE49-F238E27FC236}">
                <a16:creationId xmlns:a16="http://schemas.microsoft.com/office/drawing/2014/main" id="{5519138D-7104-ECD1-6547-95FE3275D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6" r="19231"/>
          <a:stretch/>
        </p:blipFill>
        <p:spPr bwMode="auto">
          <a:xfrm>
            <a:off x="1891767" y="10"/>
            <a:ext cx="725223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5" name="Rectangle 410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2866641" cy="1899912"/>
          </a:xfrm>
        </p:spPr>
        <p:txBody>
          <a:bodyPr>
            <a:normAutofit/>
          </a:bodyPr>
          <a:lstStyle/>
          <a:p>
            <a:r>
              <a:rPr lang="en-US" sz="3500" dirty="0"/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434201"/>
            <a:ext cx="2866641" cy="374276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sz="900" dirty="0"/>
          </a:p>
          <a:p>
            <a:pPr marL="457200" indent="-457200">
              <a:lnSpc>
                <a:spcPct val="90000"/>
              </a:lnSpc>
              <a:spcAft>
                <a:spcPts val="1200"/>
              </a:spcAft>
              <a:buFont typeface="+mj-lt"/>
              <a:buAutoNum type="arabicPeriod"/>
              <a:defRPr sz="2000"/>
            </a:pPr>
            <a:r>
              <a:rPr lang="en-US" sz="900" dirty="0"/>
              <a:t> Introduction</a:t>
            </a:r>
          </a:p>
          <a:p>
            <a:pPr marL="457200" indent="-457200">
              <a:lnSpc>
                <a:spcPct val="90000"/>
              </a:lnSpc>
              <a:spcAft>
                <a:spcPts val="1200"/>
              </a:spcAft>
              <a:buFont typeface="+mj-lt"/>
              <a:buAutoNum type="arabicPeriod"/>
              <a:defRPr sz="2000"/>
            </a:pPr>
            <a:r>
              <a:rPr lang="en-US" sz="900" dirty="0"/>
              <a:t>Purpose and Applicability</a:t>
            </a:r>
          </a:p>
          <a:p>
            <a:pPr marL="457200" indent="-457200">
              <a:lnSpc>
                <a:spcPct val="90000"/>
              </a:lnSpc>
              <a:spcAft>
                <a:spcPts val="1200"/>
              </a:spcAft>
              <a:buFont typeface="+mj-lt"/>
              <a:buAutoNum type="arabicPeriod"/>
              <a:defRPr sz="2000"/>
            </a:pPr>
            <a:r>
              <a:rPr lang="en-US" sz="900" dirty="0"/>
              <a:t>Alternatives</a:t>
            </a:r>
          </a:p>
          <a:p>
            <a:pPr marL="457200" indent="-457200">
              <a:lnSpc>
                <a:spcPct val="90000"/>
              </a:lnSpc>
              <a:spcAft>
                <a:spcPts val="1200"/>
              </a:spcAft>
              <a:buFont typeface="+mj-lt"/>
              <a:buAutoNum type="arabicPeriod"/>
              <a:defRPr sz="2000"/>
            </a:pPr>
            <a:r>
              <a:rPr lang="en-US" sz="900" dirty="0"/>
              <a:t>Comparison with Medusa and </a:t>
            </a:r>
            <a:r>
              <a:rPr lang="en-US" sz="900" dirty="0" err="1"/>
              <a:t>Ncrack</a:t>
            </a:r>
            <a:endParaRPr lang="en-US" sz="900" dirty="0"/>
          </a:p>
          <a:p>
            <a:pPr marL="457200" indent="-457200">
              <a:lnSpc>
                <a:spcPct val="90000"/>
              </a:lnSpc>
              <a:spcAft>
                <a:spcPts val="1200"/>
              </a:spcAft>
              <a:buFont typeface="+mj-lt"/>
              <a:buAutoNum type="arabicPeriod"/>
              <a:defRPr sz="2000"/>
            </a:pPr>
            <a:r>
              <a:rPr lang="en-US" sz="900" dirty="0"/>
              <a:t>Strengths</a:t>
            </a:r>
          </a:p>
          <a:p>
            <a:pPr marL="457200" indent="-457200">
              <a:lnSpc>
                <a:spcPct val="90000"/>
              </a:lnSpc>
              <a:spcAft>
                <a:spcPts val="1200"/>
              </a:spcAft>
              <a:buFont typeface="+mj-lt"/>
              <a:buAutoNum type="arabicPeriod"/>
              <a:defRPr sz="2000"/>
            </a:pPr>
            <a:r>
              <a:rPr lang="en-US" sz="900" dirty="0"/>
              <a:t>Weaknesses and Limitations</a:t>
            </a:r>
          </a:p>
          <a:p>
            <a:pPr marL="457200" indent="-457200">
              <a:lnSpc>
                <a:spcPct val="90000"/>
              </a:lnSpc>
              <a:spcAft>
                <a:spcPts val="1200"/>
              </a:spcAft>
              <a:buFont typeface="+mj-lt"/>
              <a:buAutoNum type="arabicPeriod"/>
              <a:defRPr sz="2000"/>
            </a:pPr>
            <a:r>
              <a:rPr lang="en-US" sz="900" dirty="0"/>
              <a:t>Future Enhancements</a:t>
            </a:r>
          </a:p>
          <a:p>
            <a:pPr marL="457200" indent="-457200">
              <a:lnSpc>
                <a:spcPct val="90000"/>
              </a:lnSpc>
              <a:spcAft>
                <a:spcPts val="1200"/>
              </a:spcAft>
              <a:buFont typeface="+mj-lt"/>
              <a:buAutoNum type="arabicPeriod"/>
              <a:defRPr sz="2000"/>
            </a:pPr>
            <a:r>
              <a:rPr lang="en-US" sz="900" dirty="0"/>
              <a:t>Demonstration and Case Study</a:t>
            </a:r>
          </a:p>
          <a:p>
            <a:pPr marL="457200" indent="-457200">
              <a:lnSpc>
                <a:spcPct val="90000"/>
              </a:lnSpc>
              <a:spcAft>
                <a:spcPts val="1200"/>
              </a:spcAft>
              <a:buFont typeface="+mj-lt"/>
              <a:buAutoNum type="arabicPeriod"/>
              <a:defRPr sz="2000"/>
            </a:pPr>
            <a:r>
              <a:rPr lang="en-US" sz="900" dirty="0"/>
              <a:t>Will I Use THC-Hydra?</a:t>
            </a:r>
          </a:p>
          <a:p>
            <a:pPr marL="457200" indent="-457200">
              <a:lnSpc>
                <a:spcPct val="90000"/>
              </a:lnSpc>
              <a:spcAft>
                <a:spcPts val="1200"/>
              </a:spcAft>
              <a:buFont typeface="+mj-lt"/>
              <a:buAutoNum type="arabicPeriod"/>
              <a:defRPr sz="2000"/>
            </a:pPr>
            <a:r>
              <a:rPr lang="en-US" sz="900" dirty="0"/>
              <a:t>Conclusion and Recommendation</a:t>
            </a:r>
          </a:p>
          <a:p>
            <a:pPr marL="457200" indent="-457200">
              <a:lnSpc>
                <a:spcPct val="90000"/>
              </a:lnSpc>
              <a:spcAft>
                <a:spcPts val="1200"/>
              </a:spcAft>
              <a:buFont typeface="+mj-lt"/>
              <a:buAutoNum type="arabicPeriod"/>
              <a:defRPr sz="2000"/>
            </a:pPr>
            <a:r>
              <a:rPr lang="en-US" sz="900" dirty="0"/>
              <a:t>References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1CDD8E39-EA14-4679-9655-1BFF5A7B6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A Detailed Guide on Hydra - Hacking Articles">
            <a:extLst>
              <a:ext uri="{FF2B5EF4-FFF2-40B4-BE49-F238E27FC236}">
                <a16:creationId xmlns:a16="http://schemas.microsoft.com/office/drawing/2014/main" id="{07E64CD7-1A1A-AC0A-AC85-5012A2F94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4"/>
          <a:stretch/>
        </p:blipFill>
        <p:spPr bwMode="auto"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0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1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0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1281" y="3159719"/>
            <a:ext cx="4164068" cy="1336081"/>
          </a:xfrm>
        </p:spPr>
        <p:txBody>
          <a:bodyPr anchor="b">
            <a:normAutofit/>
          </a:bodyPr>
          <a:lstStyle/>
          <a:p>
            <a:r>
              <a:rPr lang="en-US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1281" y="4572000"/>
            <a:ext cx="4164067" cy="16478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sz="1100" dirty="0"/>
          </a:p>
          <a:p>
            <a:pPr>
              <a:lnSpc>
                <a:spcPct val="90000"/>
              </a:lnSpc>
              <a:spcAft>
                <a:spcPts val="1200"/>
              </a:spcAft>
              <a:buFont typeface="+mj-lt"/>
              <a:buAutoNum type="arabicPeriod"/>
              <a:defRPr sz="2000"/>
            </a:pPr>
            <a:r>
              <a:rPr lang="en-US" sz="1100" dirty="0"/>
              <a:t>THC-Hydra is a powerful, fast, and flexible network login cracker.</a:t>
            </a:r>
          </a:p>
          <a:p>
            <a:pPr>
              <a:lnSpc>
                <a:spcPct val="90000"/>
              </a:lnSpc>
              <a:spcAft>
                <a:spcPts val="1200"/>
              </a:spcAft>
              <a:buFont typeface="+mj-lt"/>
              <a:buAutoNum type="arabicPeriod"/>
              <a:defRPr sz="2000"/>
            </a:pPr>
            <a:r>
              <a:rPr lang="en-US" sz="1100" dirty="0"/>
              <a:t>It is open-source and supports numerous protocols like FTP, SSH, HTTP, RDP, etc.</a:t>
            </a:r>
          </a:p>
          <a:p>
            <a:pPr>
              <a:lnSpc>
                <a:spcPct val="90000"/>
              </a:lnSpc>
              <a:spcAft>
                <a:spcPts val="1200"/>
              </a:spcAft>
              <a:buFont typeface="+mj-lt"/>
              <a:buAutoNum type="arabicPeriod"/>
              <a:defRPr sz="2000"/>
            </a:pPr>
            <a:r>
              <a:rPr lang="en-US" sz="1100" dirty="0"/>
              <a:t>Used to test login credentials via brute-force or dictionary attacks.</a:t>
            </a: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3BA513B0-82FF-4F41-8178-885375D1C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Unlocking the Power of Password Cracking with Hydra">
            <a:extLst>
              <a:ext uri="{FF2B5EF4-FFF2-40B4-BE49-F238E27FC236}">
                <a16:creationId xmlns:a16="http://schemas.microsoft.com/office/drawing/2014/main" id="{288A1B6E-916D-8E5F-BC9D-2A3D196BA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6" r="1" b="8559"/>
          <a:stretch/>
        </p:blipFill>
        <p:spPr bwMode="auto">
          <a:xfrm>
            <a:off x="20" y="10"/>
            <a:ext cx="9171076" cy="466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93DB8501-F9F2-4ACD-B56A-9019CD50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28" y="2987478"/>
            <a:ext cx="9171095" cy="1828800"/>
            <a:chOff x="-305" y="2987478"/>
            <a:chExt cx="12188952" cy="1828800"/>
          </a:xfrm>
        </p:grpSpPr>
        <p:sp>
          <p:nvSpPr>
            <p:cNvPr id="2058" name="Freeform: Shape 2057">
              <a:extLst>
                <a:ext uri="{FF2B5EF4-FFF2-40B4-BE49-F238E27FC236}">
                  <a16:creationId xmlns:a16="http://schemas.microsoft.com/office/drawing/2014/main" id="{DD03A94A-ADF5-4334-86B1-DBA5F70AC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9" name="Freeform: Shape 2058">
              <a:extLst>
                <a:ext uri="{FF2B5EF4-FFF2-40B4-BE49-F238E27FC236}">
                  <a16:creationId xmlns:a16="http://schemas.microsoft.com/office/drawing/2014/main" id="{385A18E1-CBE3-4BBD-B1B7-CDBCA685E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0" name="Freeform: Shape 2059">
              <a:extLst>
                <a:ext uri="{FF2B5EF4-FFF2-40B4-BE49-F238E27FC236}">
                  <a16:creationId xmlns:a16="http://schemas.microsoft.com/office/drawing/2014/main" id="{133EDCAA-1D6C-4710-9DA1-C7FC946D8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2061" name="Freeform: Shape 2060">
              <a:extLst>
                <a:ext uri="{FF2B5EF4-FFF2-40B4-BE49-F238E27FC236}">
                  <a16:creationId xmlns:a16="http://schemas.microsoft.com/office/drawing/2014/main" id="{3916FBF2-1CC9-460D-A42B-FB77E515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4551037"/>
            <a:ext cx="3766336" cy="1509931"/>
          </a:xfrm>
        </p:spPr>
        <p:txBody>
          <a:bodyPr>
            <a:normAutofit/>
          </a:bodyPr>
          <a:lstStyle/>
          <a:p>
            <a:r>
              <a:rPr lang="en-US" sz="3100">
                <a:solidFill>
                  <a:schemeClr val="tx2"/>
                </a:solidFill>
              </a:rPr>
              <a:t>Purpose and Applicability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2685" y="4551037"/>
            <a:ext cx="3694808" cy="150993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endParaRPr lang="en-US" sz="1200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spcAft>
                <a:spcPts val="1200"/>
              </a:spcAft>
              <a:buFont typeface="+mj-lt"/>
              <a:buAutoNum type="arabicPeriod"/>
              <a:defRPr sz="2000"/>
            </a:pPr>
            <a:r>
              <a:rPr lang="en-US" sz="1200" dirty="0">
                <a:solidFill>
                  <a:schemeClr val="tx2"/>
                </a:solidFill>
              </a:rPr>
              <a:t>Main purpose: Identify weak login credentials.</a:t>
            </a:r>
          </a:p>
          <a:p>
            <a:pPr>
              <a:lnSpc>
                <a:spcPct val="90000"/>
              </a:lnSpc>
              <a:spcAft>
                <a:spcPts val="1200"/>
              </a:spcAft>
              <a:buFont typeface="+mj-lt"/>
              <a:buAutoNum type="arabicPeriod"/>
              <a:defRPr sz="2000"/>
            </a:pPr>
            <a:r>
              <a:rPr lang="en-US" sz="1200" dirty="0">
                <a:solidFill>
                  <a:schemeClr val="tx2"/>
                </a:solidFill>
              </a:rPr>
              <a:t>Used by ethical hackers, penetration testers, and security auditors.</a:t>
            </a:r>
          </a:p>
          <a:p>
            <a:pPr>
              <a:lnSpc>
                <a:spcPct val="90000"/>
              </a:lnSpc>
              <a:spcAft>
                <a:spcPts val="1200"/>
              </a:spcAft>
              <a:buFont typeface="+mj-lt"/>
              <a:buAutoNum type="arabicPeriod"/>
              <a:defRPr sz="2000"/>
            </a:pPr>
            <a:r>
              <a:rPr lang="en-US" sz="1200" dirty="0">
                <a:solidFill>
                  <a:schemeClr val="tx2"/>
                </a:solidFill>
              </a:rPr>
              <a:t>Applicable for login security tests in multiple network environments.</a:t>
            </a: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5" name="Rectangle 104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57F4CB8-4D4C-466F-C6EB-4840DAB4E7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06" r="4094" b="1"/>
          <a:stretch/>
        </p:blipFill>
        <p:spPr>
          <a:xfrm>
            <a:off x="20" y="10"/>
            <a:ext cx="7252212" cy="6857990"/>
          </a:xfrm>
          <a:prstGeom prst="rect">
            <a:avLst/>
          </a:prstGeom>
        </p:spPr>
      </p:pic>
      <p:sp>
        <p:nvSpPr>
          <p:cNvPr id="1047" name="Rectangle 104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707" y="365125"/>
            <a:ext cx="2866642" cy="1899912"/>
          </a:xfrm>
        </p:spPr>
        <p:txBody>
          <a:bodyPr>
            <a:normAutofit/>
          </a:bodyPr>
          <a:lstStyle/>
          <a:p>
            <a:r>
              <a:rPr lang="en-US" sz="3500"/>
              <a:t>Alternatives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8707" y="2434201"/>
            <a:ext cx="2866642" cy="3742762"/>
          </a:xfrm>
        </p:spPr>
        <p:txBody>
          <a:bodyPr>
            <a:normAutofit/>
          </a:bodyPr>
          <a:lstStyle/>
          <a:p>
            <a:endParaRPr lang="en-US" sz="1700" dirty="0"/>
          </a:p>
          <a:p>
            <a:pPr>
              <a:spcAft>
                <a:spcPts val="1200"/>
              </a:spcAft>
              <a:buFont typeface="+mj-lt"/>
              <a:buAutoNum type="arabicPeriod"/>
              <a:defRPr sz="2000"/>
            </a:pPr>
            <a:r>
              <a:rPr lang="en-US" sz="1700" dirty="0"/>
              <a:t> Medusa - Similar to Hydra but older and less active.</a:t>
            </a:r>
          </a:p>
          <a:p>
            <a:pPr>
              <a:spcAft>
                <a:spcPts val="1200"/>
              </a:spcAft>
              <a:buFont typeface="+mj-lt"/>
              <a:buAutoNum type="arabicPeriod"/>
              <a:defRPr sz="2000"/>
            </a:pPr>
            <a:r>
              <a:rPr lang="en-US" sz="1700" dirty="0" err="1"/>
              <a:t>Ncrack</a:t>
            </a:r>
            <a:r>
              <a:rPr lang="en-US" sz="1700" dirty="0"/>
              <a:t> - Built for SSH/RDP, limited protocol support.</a:t>
            </a:r>
          </a:p>
          <a:p>
            <a:pPr>
              <a:spcAft>
                <a:spcPts val="1200"/>
              </a:spcAft>
              <a:buFont typeface="+mj-lt"/>
              <a:buAutoNum type="arabicPeriod"/>
              <a:defRPr sz="2000"/>
            </a:pPr>
            <a:r>
              <a:rPr lang="en-US" sz="1700" dirty="0" err="1"/>
              <a:t>Patator</a:t>
            </a:r>
            <a:r>
              <a:rPr lang="en-US" sz="1700" dirty="0"/>
              <a:t> - Modular brute-force tool, slower but flexible.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anchor="ctr">
            <a:normAutofit/>
          </a:bodyPr>
          <a:lstStyle/>
          <a:p>
            <a:r>
              <a:rPr lang="en-US" sz="3100"/>
              <a:t>Comparison with Medusa and Ncrack</a:t>
            </a:r>
          </a:p>
        </p:txBody>
      </p:sp>
      <p:pic>
        <p:nvPicPr>
          <p:cNvPr id="11266" name="Picture 2" descr="What Are Brute-Force Attacks? | Examples &amp; Prevention Tips">
            <a:extLst>
              <a:ext uri="{FF2B5EF4-FFF2-40B4-BE49-F238E27FC236}">
                <a16:creationId xmlns:a16="http://schemas.microsoft.com/office/drawing/2014/main" id="{A833BAFA-BEFD-EB3A-FA3B-058E9B8E3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71" b="5369"/>
          <a:stretch/>
        </p:blipFill>
        <p:spPr bwMode="auto"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7986" y="3752850"/>
            <a:ext cx="5614060" cy="2452687"/>
          </a:xfrm>
        </p:spPr>
        <p:txBody>
          <a:bodyPr anchor="ctr">
            <a:normAutofit/>
          </a:bodyPr>
          <a:lstStyle/>
          <a:p>
            <a:endParaRPr lang="en-US" sz="1600" dirty="0"/>
          </a:p>
          <a:p>
            <a:pPr>
              <a:spcAft>
                <a:spcPts val="1200"/>
              </a:spcAft>
              <a:buFont typeface="+mj-lt"/>
              <a:buAutoNum type="arabicPeriod"/>
              <a:defRPr sz="2000"/>
            </a:pPr>
            <a:r>
              <a:rPr lang="en-US" sz="1600" dirty="0"/>
              <a:t>Hydra: High-speed, protocol-rich, command-line based.</a:t>
            </a:r>
          </a:p>
          <a:p>
            <a:pPr>
              <a:spcAft>
                <a:spcPts val="1200"/>
              </a:spcAft>
              <a:buFont typeface="+mj-lt"/>
              <a:buAutoNum type="arabicPeriod"/>
              <a:defRPr sz="2000"/>
            </a:pPr>
            <a:r>
              <a:rPr lang="en-US" sz="1600" dirty="0"/>
              <a:t>Medusa: Similar speed, less active development.</a:t>
            </a:r>
          </a:p>
          <a:p>
            <a:pPr>
              <a:spcAft>
                <a:spcPts val="1200"/>
              </a:spcAft>
              <a:buFont typeface="+mj-lt"/>
              <a:buAutoNum type="arabicPeriod"/>
              <a:defRPr sz="2000"/>
            </a:pPr>
            <a:r>
              <a:rPr lang="en-US" sz="1600" dirty="0" err="1"/>
              <a:t>Ncrack</a:t>
            </a:r>
            <a:r>
              <a:rPr lang="en-US" sz="1600" dirty="0"/>
              <a:t>: Specialized for SSH/RDP, fewer options, simpler interface.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1" name="Rectangle 513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Exploring Hydra: A Powerful Password-Cracking Tool | Siva Shankar">
            <a:extLst>
              <a:ext uri="{FF2B5EF4-FFF2-40B4-BE49-F238E27FC236}">
                <a16:creationId xmlns:a16="http://schemas.microsoft.com/office/drawing/2014/main" id="{5EF3D8C4-7C2B-8AD8-200F-9BDAC55FC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4" r="3" b="3515"/>
          <a:stretch/>
        </p:blipFill>
        <p:spPr bwMode="auto">
          <a:xfrm>
            <a:off x="20" y="10"/>
            <a:ext cx="72522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2" name="Rectangle 513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707" y="365125"/>
            <a:ext cx="2866642" cy="1899912"/>
          </a:xfrm>
        </p:spPr>
        <p:txBody>
          <a:bodyPr>
            <a:normAutofit/>
          </a:bodyPr>
          <a:lstStyle/>
          <a:p>
            <a:r>
              <a:rPr lang="en-US" sz="3500"/>
              <a:t>Strengths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8707" y="2434201"/>
            <a:ext cx="2866642" cy="3742762"/>
          </a:xfrm>
        </p:spPr>
        <p:txBody>
          <a:bodyPr>
            <a:normAutofit/>
          </a:bodyPr>
          <a:lstStyle/>
          <a:p>
            <a:endParaRPr lang="en-US" sz="1700" dirty="0"/>
          </a:p>
          <a:p>
            <a:pPr>
              <a:spcAft>
                <a:spcPts val="1200"/>
              </a:spcAft>
              <a:buFont typeface="+mj-lt"/>
              <a:buAutoNum type="arabicPeriod"/>
              <a:defRPr sz="2000"/>
            </a:pPr>
            <a:r>
              <a:rPr lang="en-US" sz="1700" dirty="0"/>
              <a:t>Supports wide range of protocols.</a:t>
            </a:r>
          </a:p>
          <a:p>
            <a:pPr>
              <a:spcAft>
                <a:spcPts val="1200"/>
              </a:spcAft>
              <a:buFont typeface="+mj-lt"/>
              <a:buAutoNum type="arabicPeriod"/>
              <a:defRPr sz="2000"/>
            </a:pPr>
            <a:r>
              <a:rPr lang="en-US" sz="1700" dirty="0"/>
              <a:t>Highly customizable and scriptable.</a:t>
            </a:r>
          </a:p>
          <a:p>
            <a:pPr>
              <a:spcAft>
                <a:spcPts val="1200"/>
              </a:spcAft>
              <a:buFont typeface="+mj-lt"/>
              <a:buAutoNum type="arabicPeriod"/>
              <a:defRPr sz="2000"/>
            </a:pPr>
            <a:r>
              <a:rPr lang="en-US" sz="1700" dirty="0"/>
              <a:t>Parallel connections for fast cracking.</a:t>
            </a:r>
          </a:p>
          <a:p>
            <a:pPr>
              <a:spcAft>
                <a:spcPts val="1200"/>
              </a:spcAft>
              <a:buFont typeface="+mj-lt"/>
              <a:buAutoNum type="arabicPeriod"/>
              <a:defRPr sz="2000"/>
            </a:pPr>
            <a:r>
              <a:rPr lang="en-US" sz="1700" dirty="0"/>
              <a:t>Regularly updated and widely used.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A506190-B75F-4A39-8E5E-DA7513B1B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2131" y="795263"/>
            <a:ext cx="4385836" cy="1128200"/>
          </a:xfrm>
        </p:spPr>
        <p:txBody>
          <a:bodyPr anchor="b">
            <a:normAutofit/>
          </a:bodyPr>
          <a:lstStyle/>
          <a:p>
            <a:r>
              <a:rPr lang="en-US" sz="2400"/>
              <a:t>Weaknesses and Limitations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87DE20-364E-4BE1-B603-E62BB8A63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3266839" cy="685800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84038B-4A56-439B-A184-79B2D4506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188970" y="0"/>
            <a:ext cx="595503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0D27773-1788-2DE7-38C9-4F0A88962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01" y="706825"/>
            <a:ext cx="2756096" cy="1164450"/>
          </a:xfrm>
          <a:prstGeom prst="rect">
            <a:avLst/>
          </a:prstGeom>
        </p:spPr>
      </p:pic>
      <p:pic>
        <p:nvPicPr>
          <p:cNvPr id="8" name="Picture 7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412C0C38-DA1C-5C0C-BB07-220D018E8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01" y="2782280"/>
            <a:ext cx="2756096" cy="1102437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D30EDD-6029-BFB8-4626-1DB664668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34" y="4861179"/>
            <a:ext cx="2756096" cy="103353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2132" y="2127252"/>
            <a:ext cx="4385835" cy="3699824"/>
          </a:xfrm>
        </p:spPr>
        <p:txBody>
          <a:bodyPr anchor="t">
            <a:normAutofit/>
          </a:bodyPr>
          <a:lstStyle/>
          <a:p>
            <a:endParaRPr lang="en-US" sz="1600"/>
          </a:p>
          <a:p>
            <a:pPr>
              <a:spcAft>
                <a:spcPts val="1200"/>
              </a:spcAft>
              <a:defRPr sz="2000"/>
            </a:pPr>
            <a:r>
              <a:rPr lang="en-US" sz="1600"/>
              <a:t>No GUI (command-line only).</a:t>
            </a:r>
          </a:p>
          <a:p>
            <a:pPr>
              <a:spcAft>
                <a:spcPts val="1200"/>
              </a:spcAft>
              <a:defRPr sz="2000"/>
            </a:pPr>
            <a:r>
              <a:rPr lang="en-US" sz="1600"/>
              <a:t>May trigger IDS/IPS during scan.</a:t>
            </a:r>
          </a:p>
          <a:p>
            <a:pPr>
              <a:spcAft>
                <a:spcPts val="1200"/>
              </a:spcAft>
              <a:defRPr sz="2000"/>
            </a:pPr>
            <a:r>
              <a:rPr lang="en-US" sz="1600"/>
              <a:t>Requires quality wordlists to be effective.</a:t>
            </a:r>
          </a:p>
          <a:p>
            <a:pPr>
              <a:spcAft>
                <a:spcPts val="1200"/>
              </a:spcAft>
              <a:defRPr sz="2000"/>
            </a:pPr>
            <a:r>
              <a:rPr lang="en-US" sz="1600"/>
              <a:t>No built-in reporting or result visualization.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BCA7CDC-1A5B-46A3-ACC6-B4038FE54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188970" y="6793992"/>
            <a:ext cx="595503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How to Use Hydra to Crack Passwords: The Complete Guide">
            <a:extLst>
              <a:ext uri="{FF2B5EF4-FFF2-40B4-BE49-F238E27FC236}">
                <a16:creationId xmlns:a16="http://schemas.microsoft.com/office/drawing/2014/main" id="{4A9B1440-F9C8-E8C9-79CB-1E40F3AC1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471" b="1"/>
          <a:stretch/>
        </p:blipFill>
        <p:spPr bwMode="auto">
          <a:xfrm>
            <a:off x="1891767" y="10"/>
            <a:ext cx="725223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3" name="Rectangle 615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2866641" cy="1899912"/>
          </a:xfrm>
        </p:spPr>
        <p:txBody>
          <a:bodyPr>
            <a:normAutofit/>
          </a:bodyPr>
          <a:lstStyle/>
          <a:p>
            <a:r>
              <a:rPr lang="en-US" sz="3500"/>
              <a:t>Future Enhancements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434201"/>
            <a:ext cx="2866641" cy="3742762"/>
          </a:xfrm>
        </p:spPr>
        <p:txBody>
          <a:bodyPr>
            <a:normAutofit/>
          </a:bodyPr>
          <a:lstStyle/>
          <a:p>
            <a:endParaRPr lang="en-US" sz="1700" dirty="0"/>
          </a:p>
          <a:p>
            <a:pPr>
              <a:spcAft>
                <a:spcPts val="1200"/>
              </a:spcAft>
              <a:buFont typeface="+mj-lt"/>
              <a:buAutoNum type="arabicPeriod"/>
              <a:defRPr sz="2000"/>
            </a:pPr>
            <a:r>
              <a:rPr lang="en-US" sz="1700" dirty="0"/>
              <a:t>Add a cross-platform GUI frontend.</a:t>
            </a:r>
          </a:p>
          <a:p>
            <a:pPr>
              <a:spcAft>
                <a:spcPts val="1200"/>
              </a:spcAft>
              <a:buFont typeface="+mj-lt"/>
              <a:buAutoNum type="arabicPeriod"/>
              <a:defRPr sz="2000"/>
            </a:pPr>
            <a:r>
              <a:rPr lang="en-US" sz="1700" dirty="0"/>
              <a:t>Improve log reporting and export formats.</a:t>
            </a:r>
          </a:p>
          <a:p>
            <a:pPr>
              <a:spcAft>
                <a:spcPts val="1200"/>
              </a:spcAft>
              <a:buFont typeface="+mj-lt"/>
              <a:buAutoNum type="arabicPeriod"/>
              <a:defRPr sz="2000"/>
            </a:pPr>
            <a:r>
              <a:rPr lang="en-US" sz="1700" dirty="0"/>
              <a:t>Introduce detection evasion modes.</a:t>
            </a:r>
          </a:p>
          <a:p>
            <a:pPr>
              <a:spcAft>
                <a:spcPts val="1200"/>
              </a:spcAft>
              <a:buFont typeface="+mj-lt"/>
              <a:buAutoNum type="arabicPeriod"/>
              <a:defRPr sz="2000"/>
            </a:pPr>
            <a:r>
              <a:rPr lang="en-US" sz="1700" dirty="0"/>
              <a:t>Integrate leaked password databases for smart guessing.</a:t>
            </a: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443</Words>
  <Application>Microsoft Macintosh PowerPoint</Application>
  <PresentationFormat>On-screen Show (4:3)</PresentationFormat>
  <Paragraphs>79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Research on  THC-HYDRA</vt:lpstr>
      <vt:lpstr>Table of Contents</vt:lpstr>
      <vt:lpstr>Introduction</vt:lpstr>
      <vt:lpstr>Purpose and Applicability</vt:lpstr>
      <vt:lpstr>Alternatives</vt:lpstr>
      <vt:lpstr>Comparison with Medusa and Ncrack</vt:lpstr>
      <vt:lpstr>Strengths</vt:lpstr>
      <vt:lpstr>Weaknesses and Limitations</vt:lpstr>
      <vt:lpstr>Future Enhancements</vt:lpstr>
      <vt:lpstr>Demonstration and Case study</vt:lpstr>
      <vt:lpstr>Will I Use THC-Hydra?</vt:lpstr>
      <vt:lpstr>Conclusion and Recommendation</vt:lpstr>
      <vt:lpstr>References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Alish Mahat (Student)</cp:lastModifiedBy>
  <cp:revision>8</cp:revision>
  <dcterms:created xsi:type="dcterms:W3CDTF">2013-01-27T09:14:16Z</dcterms:created>
  <dcterms:modified xsi:type="dcterms:W3CDTF">2025-04-13T14:57:50Z</dcterms:modified>
  <cp:category/>
</cp:coreProperties>
</file>